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5" r:id="rId1"/>
  </p:sldMasterIdLst>
  <p:sldIdLst>
    <p:sldId id="256" r:id="rId2"/>
    <p:sldId id="257" r:id="rId3"/>
    <p:sldId id="258" r:id="rId4"/>
    <p:sldId id="259" r:id="rId5"/>
    <p:sldId id="334" r:id="rId6"/>
    <p:sldId id="335" r:id="rId7"/>
    <p:sldId id="319" r:id="rId8"/>
    <p:sldId id="309" r:id="rId9"/>
    <p:sldId id="312" r:id="rId10"/>
    <p:sldId id="332" r:id="rId11"/>
    <p:sldId id="333" r:id="rId12"/>
    <p:sldId id="313" r:id="rId13"/>
    <p:sldId id="314" r:id="rId14"/>
    <p:sldId id="315" r:id="rId15"/>
    <p:sldId id="316" r:id="rId16"/>
    <p:sldId id="317" r:id="rId17"/>
    <p:sldId id="280" r:id="rId18"/>
    <p:sldId id="318" r:id="rId19"/>
    <p:sldId id="320" r:id="rId20"/>
    <p:sldId id="336" r:id="rId21"/>
    <p:sldId id="337" r:id="rId22"/>
    <p:sldId id="338" r:id="rId23"/>
    <p:sldId id="324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9" r:id="rId32"/>
    <p:sldId id="340" r:id="rId33"/>
    <p:sldId id="341" r:id="rId34"/>
    <p:sldId id="342" r:id="rId35"/>
    <p:sldId id="343" r:id="rId36"/>
    <p:sldId id="344" r:id="rId37"/>
    <p:sldId id="346" r:id="rId38"/>
    <p:sldId id="260" r:id="rId39"/>
    <p:sldId id="261" r:id="rId40"/>
    <p:sldId id="262" r:id="rId41"/>
    <p:sldId id="263" r:id="rId42"/>
    <p:sldId id="264" r:id="rId43"/>
    <p:sldId id="265" r:id="rId44"/>
    <p:sldId id="266" r:id="rId45"/>
    <p:sldId id="267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70" autoAdjust="0"/>
    <p:restoredTop sz="94351" autoAdjust="0"/>
  </p:normalViewPr>
  <p:slideViewPr>
    <p:cSldViewPr>
      <p:cViewPr varScale="1">
        <p:scale>
          <a:sx n="63" d="100"/>
          <a:sy n="63" d="100"/>
        </p:scale>
        <p:origin x="672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012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11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773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28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8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267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13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7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20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29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20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39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3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twork_switch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en.wikipedia.org/wiki/Linksys" TargetMode="External"/><Relationship Id="rId5" Type="http://schemas.openxmlformats.org/officeDocument/2006/relationships/image" Target="../media/image11.jpg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aigoodview.com/node/161284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mputer_terminal#Dumb_terminals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creativecommons.org/licenses/by-nc-sa/3.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770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stagram.com/2013/02/22/google-data-centers/" TargetMode="External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hinchakdev.blogspot.com/2015/01/how-to-create-wifi-hotspot-using.html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s://creativecommons.org/licenses/by-nc-nd/3.0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43024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s://creativecommons.org/licenses/by-sa/3.0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creativecommons.org/licenses/by-nc/3.0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creativecommons.org/licenses/by-sa/3.0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creativecommons.org/licenses/by-sa/3.0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ngimg.com/download/5931" TargetMode="Externa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Networking Review (Protocols)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UT CS361S – Network Security and Privacy</a:t>
            </a:r>
          </a:p>
          <a:p>
            <a:r>
              <a:rPr lang="en-US" b="1" dirty="0"/>
              <a:t>Fall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06DD7-6C91-4F23-A0A8-9E54DB2F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 Modular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CB45D-61CB-4000-B4A9-69095291E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5272" y="4585345"/>
            <a:ext cx="3524250" cy="72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1E6004-B2F2-4444-B9B0-4E732A46F1E3}"/>
              </a:ext>
            </a:extLst>
          </p:cNvPr>
          <p:cNvSpPr txBox="1"/>
          <p:nvPr/>
        </p:nvSpPr>
        <p:spPr>
          <a:xfrm>
            <a:off x="609600" y="5309245"/>
            <a:ext cx="3524250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en.wikipedia.org/wiki/Network_switch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619F51-B77D-4C62-95FD-9D218FA465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12453" y="4204287"/>
            <a:ext cx="1567457" cy="13440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72883D-483F-4DE4-9990-B2DD070B880F}"/>
              </a:ext>
            </a:extLst>
          </p:cNvPr>
          <p:cNvSpPr txBox="1"/>
          <p:nvPr/>
        </p:nvSpPr>
        <p:spPr>
          <a:xfrm>
            <a:off x="6788320" y="5676264"/>
            <a:ext cx="1391591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s://en.wikipedia.org/wiki/Linksys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EA25A2-B865-4DDA-800B-A8029D17AE1F}"/>
              </a:ext>
            </a:extLst>
          </p:cNvPr>
          <p:cNvSpPr/>
          <p:nvPr/>
        </p:nvSpPr>
        <p:spPr>
          <a:xfrm>
            <a:off x="865502" y="2250854"/>
            <a:ext cx="1125886" cy="1657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Monolith Ethernet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E5905A-A91A-46FA-B458-AD51846D8C8D}"/>
              </a:ext>
            </a:extLst>
          </p:cNvPr>
          <p:cNvSpPr/>
          <p:nvPr/>
        </p:nvSpPr>
        <p:spPr>
          <a:xfrm>
            <a:off x="2223044" y="2250854"/>
            <a:ext cx="1125886" cy="16576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Monolith </a:t>
            </a:r>
          </a:p>
          <a:p>
            <a:pPr algn="ctr"/>
            <a:r>
              <a:rPr lang="en-US" sz="1350" dirty="0" err="1"/>
              <a:t>Wifi</a:t>
            </a:r>
            <a:endParaRPr lang="en-US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8CE96B-653C-453C-A876-70B0C9E85435}"/>
              </a:ext>
            </a:extLst>
          </p:cNvPr>
          <p:cNvSpPr/>
          <p:nvPr/>
        </p:nvSpPr>
        <p:spPr>
          <a:xfrm>
            <a:off x="6612453" y="2250854"/>
            <a:ext cx="1567457" cy="3667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7E1129-52CF-427F-9B1E-2E6EBB419E07}"/>
              </a:ext>
            </a:extLst>
          </p:cNvPr>
          <p:cNvSpPr/>
          <p:nvPr/>
        </p:nvSpPr>
        <p:spPr>
          <a:xfrm>
            <a:off x="6421749" y="2712944"/>
            <a:ext cx="788320" cy="36673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TCP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DFCD22-E6F0-4C3E-A062-2390CFB22B4D}"/>
              </a:ext>
            </a:extLst>
          </p:cNvPr>
          <p:cNvSpPr/>
          <p:nvPr/>
        </p:nvSpPr>
        <p:spPr>
          <a:xfrm>
            <a:off x="7590552" y="2712944"/>
            <a:ext cx="788320" cy="36673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UDP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C1B4C3-3089-4E1F-BBA3-D85DBD981C40}"/>
              </a:ext>
            </a:extLst>
          </p:cNvPr>
          <p:cNvSpPr/>
          <p:nvPr/>
        </p:nvSpPr>
        <p:spPr>
          <a:xfrm>
            <a:off x="6612453" y="3175034"/>
            <a:ext cx="1567457" cy="36673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IP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0EF0CF-F909-48DB-8183-183E0F09993B}"/>
              </a:ext>
            </a:extLst>
          </p:cNvPr>
          <p:cNvSpPr/>
          <p:nvPr/>
        </p:nvSpPr>
        <p:spPr>
          <a:xfrm>
            <a:off x="6425583" y="3637124"/>
            <a:ext cx="788320" cy="366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Ethernet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73C0D0-AF68-4D77-9E6A-C70B7B0C18B4}"/>
              </a:ext>
            </a:extLst>
          </p:cNvPr>
          <p:cNvSpPr/>
          <p:nvPr/>
        </p:nvSpPr>
        <p:spPr>
          <a:xfrm>
            <a:off x="7590552" y="3644459"/>
            <a:ext cx="788320" cy="36673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/>
              <a:t>WiFi</a:t>
            </a:r>
            <a:endParaRPr lang="en-US" sz="1350" dirty="0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294DCFD0-4865-431F-9471-613882D17901}"/>
              </a:ext>
            </a:extLst>
          </p:cNvPr>
          <p:cNvSpPr/>
          <p:nvPr/>
        </p:nvSpPr>
        <p:spPr>
          <a:xfrm rot="19367858">
            <a:off x="1252509" y="3662023"/>
            <a:ext cx="363474" cy="135414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FC8784F3-F543-451B-B275-F919A8D6E35E}"/>
              </a:ext>
            </a:extLst>
          </p:cNvPr>
          <p:cNvSpPr/>
          <p:nvPr/>
        </p:nvSpPr>
        <p:spPr>
          <a:xfrm rot="17114473">
            <a:off x="4566242" y="2005986"/>
            <a:ext cx="363474" cy="4921390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03FDDF7C-90EC-45E0-A5B4-173B1D43E437}"/>
              </a:ext>
            </a:extLst>
          </p:cNvPr>
          <p:cNvSpPr/>
          <p:nvPr/>
        </p:nvSpPr>
        <p:spPr>
          <a:xfrm rot="4270290">
            <a:off x="5027518" y="2915504"/>
            <a:ext cx="363474" cy="266061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A999E091-1634-446F-8A77-B145E49A1066}"/>
              </a:ext>
            </a:extLst>
          </p:cNvPr>
          <p:cNvSpPr/>
          <p:nvPr/>
        </p:nvSpPr>
        <p:spPr>
          <a:xfrm rot="2012154">
            <a:off x="7661064" y="3886915"/>
            <a:ext cx="363474" cy="102890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604192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B4C4-A61A-4924-AE53-12B5F6E0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Problems with Monolithic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B90E3-6F84-4637-B9E0-CBF565B002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No separation of user/kernel space components</a:t>
            </a:r>
          </a:p>
          <a:p>
            <a:r>
              <a:rPr lang="en-US" dirty="0"/>
              <a:t>Code cannot be reused; code bloat</a:t>
            </a:r>
          </a:p>
          <a:p>
            <a:r>
              <a:rPr lang="en-US" dirty="0" err="1"/>
              <a:t>NxM</a:t>
            </a:r>
            <a:r>
              <a:rPr lang="en-US" dirty="0"/>
              <a:t> combinations</a:t>
            </a:r>
          </a:p>
          <a:p>
            <a:r>
              <a:rPr lang="en-US" dirty="0"/>
              <a:t>Patching nightmare</a:t>
            </a:r>
          </a:p>
          <a:p>
            <a:r>
              <a:rPr lang="en-US" dirty="0"/>
              <a:t>Testing limitations</a:t>
            </a:r>
          </a:p>
          <a:p>
            <a:r>
              <a:rPr lang="en-US" dirty="0"/>
              <a:t>List goes on and on</a:t>
            </a:r>
          </a:p>
        </p:txBody>
      </p:sp>
    </p:spTree>
    <p:extLst>
      <p:ext uri="{BB962C8B-B14F-4D97-AF65-F5344CB8AC3E}">
        <p14:creationId xmlns:p14="http://schemas.microsoft.com/office/powerpoint/2010/main" val="867400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Good object-oriented design is implementation independent</a:t>
            </a:r>
          </a:p>
          <a:p>
            <a:r>
              <a:rPr lang="en-US" b="1" i="1" dirty="0"/>
              <a:t>Conceptual</a:t>
            </a:r>
            <a:r>
              <a:rPr lang="en-US" dirty="0"/>
              <a:t> </a:t>
            </a:r>
            <a:r>
              <a:rPr lang="en-US" b="1" i="1" dirty="0"/>
              <a:t>guide</a:t>
            </a:r>
            <a:r>
              <a:rPr lang="en-US" dirty="0"/>
              <a:t> for any given network stack </a:t>
            </a:r>
            <a:r>
              <a:rPr lang="en-US" b="1" i="1" dirty="0"/>
              <a:t>implementation</a:t>
            </a:r>
            <a:endParaRPr lang="en-US" dirty="0"/>
          </a:p>
          <a:p>
            <a:r>
              <a:rPr lang="en-US" dirty="0"/>
              <a:t>It has seven layers:</a:t>
            </a:r>
          </a:p>
          <a:p>
            <a:pPr lvl="1"/>
            <a:r>
              <a:rPr lang="en-US" dirty="0"/>
              <a:t>7: Application</a:t>
            </a:r>
          </a:p>
          <a:p>
            <a:pPr lvl="1"/>
            <a:r>
              <a:rPr lang="en-US" dirty="0"/>
              <a:t>6: Presentation</a:t>
            </a:r>
          </a:p>
          <a:p>
            <a:pPr lvl="1"/>
            <a:r>
              <a:rPr lang="en-US" dirty="0"/>
              <a:t>5: Session</a:t>
            </a:r>
          </a:p>
          <a:p>
            <a:pPr lvl="1"/>
            <a:r>
              <a:rPr lang="en-US" dirty="0"/>
              <a:t>4: Transport</a:t>
            </a:r>
          </a:p>
          <a:p>
            <a:pPr lvl="1"/>
            <a:r>
              <a:rPr lang="en-US" dirty="0"/>
              <a:t>3: Network</a:t>
            </a:r>
          </a:p>
          <a:p>
            <a:pPr lvl="1"/>
            <a:r>
              <a:rPr lang="en-US" dirty="0"/>
              <a:t>2: Data Link</a:t>
            </a:r>
          </a:p>
          <a:p>
            <a:pPr lvl="1"/>
            <a:r>
              <a:rPr lang="en-US" dirty="0"/>
              <a:t>1: Physical</a:t>
            </a:r>
          </a:p>
        </p:txBody>
      </p:sp>
    </p:spTree>
    <p:extLst>
      <p:ext uri="{BB962C8B-B14F-4D97-AF65-F5344CB8AC3E}">
        <p14:creationId xmlns:p14="http://schemas.microsoft.com/office/powerpoint/2010/main" val="434653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450" y="937260"/>
            <a:ext cx="6515100" cy="498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47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OSI Model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Like most OO-designs, the abstraction often breaks down</a:t>
            </a:r>
          </a:p>
          <a:p>
            <a:r>
              <a:rPr lang="en-US" dirty="0"/>
              <a:t>The TCP/IP stack really only uses the following layers:</a:t>
            </a:r>
          </a:p>
          <a:p>
            <a:pPr lvl="1"/>
            <a:r>
              <a:rPr lang="en-US" dirty="0"/>
              <a:t>Application (Layer 7; example: HTTP)</a:t>
            </a:r>
          </a:p>
          <a:p>
            <a:pPr lvl="1"/>
            <a:r>
              <a:rPr lang="en-US" dirty="0"/>
              <a:t>Transport (Layer 4; TCP)</a:t>
            </a:r>
          </a:p>
          <a:p>
            <a:pPr lvl="1"/>
            <a:r>
              <a:rPr lang="en-US" dirty="0"/>
              <a:t>IP (Layer 3; IP)</a:t>
            </a:r>
          </a:p>
          <a:p>
            <a:pPr lvl="1"/>
            <a:r>
              <a:rPr lang="en-US" dirty="0"/>
              <a:t>Data Link (Layer 2; example: Ethernet)</a:t>
            </a:r>
          </a:p>
          <a:p>
            <a:r>
              <a:rPr lang="en-US" dirty="0"/>
              <a:t>Some breakdown in information hiding, abstractions,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NOTE: It’s common to just refer to a layer by it’s number (e.g., a layer-4 protocol)</a:t>
            </a:r>
          </a:p>
        </p:txBody>
      </p:sp>
    </p:spTree>
    <p:extLst>
      <p:ext uri="{BB962C8B-B14F-4D97-AF65-F5344CB8AC3E}">
        <p14:creationId xmlns:p14="http://schemas.microsoft.com/office/powerpoint/2010/main" val="3460725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For our purposes, we will focus on TCP/IP and TCP/IP-like stacks</a:t>
            </a:r>
          </a:p>
          <a:p>
            <a:r>
              <a:rPr lang="en-US" dirty="0"/>
              <a:t>The TCP and IP layers are fixed for layers 3 and 4 (</a:t>
            </a:r>
            <a:r>
              <a:rPr lang="en-US" b="1" i="1" dirty="0"/>
              <a:t>hourglass</a:t>
            </a:r>
            <a:r>
              <a:rPr lang="en-US" dirty="0"/>
              <a:t>)</a:t>
            </a:r>
          </a:p>
          <a:p>
            <a:r>
              <a:rPr lang="en-US" dirty="0"/>
              <a:t>But layers 7 and 2 vary widely</a:t>
            </a:r>
          </a:p>
          <a:p>
            <a:r>
              <a:rPr lang="en-US" dirty="0"/>
              <a:t>Millions of networked applications work over TCP/IP at layer 7</a:t>
            </a:r>
          </a:p>
          <a:p>
            <a:r>
              <a:rPr lang="en-US" dirty="0"/>
              <a:t>Many layer 2 protocols such as </a:t>
            </a:r>
            <a:r>
              <a:rPr lang="en-US" dirty="0" err="1"/>
              <a:t>WiFi</a:t>
            </a:r>
            <a:r>
              <a:rPr lang="en-US" dirty="0"/>
              <a:t>, Ethernet</a:t>
            </a:r>
          </a:p>
          <a:p>
            <a:pPr lvl="1"/>
            <a:r>
              <a:rPr lang="en-US" dirty="0"/>
              <a:t>Networked applications work over </a:t>
            </a:r>
            <a:r>
              <a:rPr lang="en-US" dirty="0" err="1"/>
              <a:t>WiFi</a:t>
            </a:r>
            <a:r>
              <a:rPr lang="en-US" dirty="0"/>
              <a:t> or Ethernet without any change</a:t>
            </a:r>
          </a:p>
          <a:p>
            <a:pPr lvl="1"/>
            <a:r>
              <a:rPr lang="en-US" dirty="0"/>
              <a:t>Sometimes called a MAC protocol (Media Access Protocol)</a:t>
            </a:r>
          </a:p>
          <a:p>
            <a:pPr lvl="1"/>
            <a:r>
              <a:rPr lang="en-US" dirty="0"/>
              <a:t>TCP/IP work over a walkie-talkie with an appropriate MAC protocol</a:t>
            </a:r>
          </a:p>
        </p:txBody>
      </p:sp>
    </p:spTree>
    <p:extLst>
      <p:ext uri="{BB962C8B-B14F-4D97-AF65-F5344CB8AC3E}">
        <p14:creationId xmlns:p14="http://schemas.microsoft.com/office/powerpoint/2010/main" val="1343118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Data Move in a Stack?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To send, data is inserted (pushed) at the top-most protocol </a:t>
            </a:r>
          </a:p>
          <a:p>
            <a:r>
              <a:rPr lang="en-US" dirty="0"/>
              <a:t>The receiving protocol </a:t>
            </a:r>
          </a:p>
          <a:p>
            <a:pPr lvl="1"/>
            <a:r>
              <a:rPr lang="en-US" dirty="0"/>
              <a:t>Processes the data, potentially splitting, recoding,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Derives one or more chunks of output data</a:t>
            </a:r>
          </a:p>
          <a:p>
            <a:pPr lvl="1"/>
            <a:r>
              <a:rPr lang="en-US" dirty="0"/>
              <a:t>Metadata added to each chunk (usually a header)</a:t>
            </a:r>
          </a:p>
          <a:p>
            <a:pPr lvl="1"/>
            <a:r>
              <a:rPr lang="en-US" dirty="0"/>
              <a:t>Each chunk, along with the meta-data is a “packet”</a:t>
            </a:r>
          </a:p>
          <a:p>
            <a:pPr lvl="1"/>
            <a:r>
              <a:rPr lang="en-US" dirty="0"/>
              <a:t>The packet is inserted (pushed) down to the next layer</a:t>
            </a:r>
          </a:p>
          <a:p>
            <a:r>
              <a:rPr lang="en-US" dirty="0"/>
              <a:t>On the receiving side, the process is reversed, starting at bottom</a:t>
            </a:r>
          </a:p>
        </p:txBody>
      </p:sp>
    </p:spTree>
    <p:extLst>
      <p:ext uri="{BB962C8B-B14F-4D97-AF65-F5344CB8AC3E}">
        <p14:creationId xmlns:p14="http://schemas.microsoft.com/office/powerpoint/2010/main" val="1446360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 Stack Send Example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7550" y="2286000"/>
            <a:ext cx="131445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Request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1781002" y="2752552"/>
            <a:ext cx="1314450" cy="34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TCP </a:t>
            </a:r>
          </a:p>
        </p:txBody>
      </p:sp>
      <p:sp>
        <p:nvSpPr>
          <p:cNvPr id="6" name="Rectangle 5"/>
          <p:cNvSpPr/>
          <p:nvPr/>
        </p:nvSpPr>
        <p:spPr>
          <a:xfrm>
            <a:off x="1781002" y="3209752"/>
            <a:ext cx="1314450" cy="342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IP </a:t>
            </a:r>
          </a:p>
        </p:txBody>
      </p:sp>
      <p:sp>
        <p:nvSpPr>
          <p:cNvPr id="7" name="Rectangle 6"/>
          <p:cNvSpPr/>
          <p:nvPr/>
        </p:nvSpPr>
        <p:spPr>
          <a:xfrm>
            <a:off x="1781002" y="3714750"/>
            <a:ext cx="1314450" cy="3429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MAC </a:t>
            </a:r>
          </a:p>
        </p:txBody>
      </p:sp>
      <p:sp>
        <p:nvSpPr>
          <p:cNvPr id="8" name="Rectangle 7"/>
          <p:cNvSpPr/>
          <p:nvPr/>
        </p:nvSpPr>
        <p:spPr>
          <a:xfrm>
            <a:off x="3714750" y="2752552"/>
            <a:ext cx="131445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Request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3257550" y="2752552"/>
            <a:ext cx="483177" cy="34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TCP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79224" y="3231572"/>
            <a:ext cx="131445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Request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22024" y="3231572"/>
            <a:ext cx="483177" cy="34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TCP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51390" y="3714750"/>
            <a:ext cx="131445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HTTP Request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94190" y="3714750"/>
            <a:ext cx="483177" cy="34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TCP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257550" y="3231572"/>
            <a:ext cx="457200" cy="342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IP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736990" y="3714750"/>
            <a:ext cx="457200" cy="342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IP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79789" y="3714750"/>
            <a:ext cx="515539" cy="3429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MAC </a:t>
            </a:r>
          </a:p>
        </p:txBody>
      </p:sp>
    </p:spTree>
    <p:extLst>
      <p:ext uri="{BB962C8B-B14F-4D97-AF65-F5344CB8AC3E}">
        <p14:creationId xmlns:p14="http://schemas.microsoft.com/office/powerpoint/2010/main" val="3889479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of Labor in TCP/IP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At the MAC layer, protocol connects 2 endpoints. Typically:</a:t>
            </a:r>
          </a:p>
          <a:p>
            <a:pPr lvl="1"/>
            <a:r>
              <a:rPr lang="en-US" dirty="0"/>
              <a:t>Has its own addressing scheme (MAC address)</a:t>
            </a:r>
          </a:p>
          <a:p>
            <a:pPr lvl="1"/>
            <a:r>
              <a:rPr lang="en-US" dirty="0"/>
              <a:t>Controls who talks when</a:t>
            </a:r>
          </a:p>
          <a:p>
            <a:pPr lvl="1"/>
            <a:r>
              <a:rPr lang="en-US" dirty="0"/>
              <a:t>Provides error detection and </a:t>
            </a:r>
            <a:r>
              <a:rPr lang="en-US" i="1" dirty="0"/>
              <a:t>error correction</a:t>
            </a:r>
            <a:endParaRPr lang="en-US" dirty="0"/>
          </a:p>
          <a:p>
            <a:r>
              <a:rPr lang="en-US" dirty="0"/>
              <a:t>IP (Internetwork Protocol) </a:t>
            </a:r>
          </a:p>
          <a:p>
            <a:pPr lvl="1"/>
            <a:r>
              <a:rPr lang="en-US" dirty="0"/>
              <a:t>Connects many different networks of different media types</a:t>
            </a:r>
          </a:p>
          <a:p>
            <a:pPr lvl="1"/>
            <a:r>
              <a:rPr lang="en-US" dirty="0"/>
              <a:t>Global addressing scheme</a:t>
            </a:r>
          </a:p>
          <a:p>
            <a:r>
              <a:rPr lang="en-US" dirty="0"/>
              <a:t>TCP</a:t>
            </a:r>
          </a:p>
          <a:p>
            <a:pPr lvl="1"/>
            <a:r>
              <a:rPr lang="en-US" dirty="0"/>
              <a:t>Reliable, in-order delivery (Session)</a:t>
            </a:r>
          </a:p>
          <a:p>
            <a:pPr lvl="1"/>
            <a:r>
              <a:rPr lang="en-US" dirty="0"/>
              <a:t>Multiplexing</a:t>
            </a:r>
          </a:p>
        </p:txBody>
      </p:sp>
    </p:spTree>
    <p:extLst>
      <p:ext uri="{BB962C8B-B14F-4D97-AF65-F5344CB8AC3E}">
        <p14:creationId xmlns:p14="http://schemas.microsoft.com/office/powerpoint/2010/main" val="1069980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F5AA1-BE58-46AF-92C8-5CA04211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Network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97C6-BB76-4185-8F1B-83000AFD1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Area Network (LAN) – Direct node-to-node connection</a:t>
            </a:r>
          </a:p>
          <a:p>
            <a:r>
              <a:rPr lang="en-US" dirty="0"/>
              <a:t>Usually involves a “medium”, hence Medium Access Control</a:t>
            </a:r>
          </a:p>
          <a:p>
            <a:r>
              <a:rPr lang="en-US" dirty="0"/>
              <a:t>Nodes can send or receive MAC packets w/ MAC addresses</a:t>
            </a:r>
          </a:p>
          <a:p>
            <a:r>
              <a:rPr lang="en-US" b="1" i="1" dirty="0"/>
              <a:t>Broadcast</a:t>
            </a:r>
            <a:r>
              <a:rPr lang="en-US" dirty="0"/>
              <a:t> typically used for discovery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46468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C4F6-350B-4492-9ECF-F88B494C7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1960-1980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FC498-A0C6-43C4-A7B7-3316B931F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1362" y="2865910"/>
            <a:ext cx="2864835" cy="1897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ED2C29-6DC4-480C-8318-A22AB8871411}"/>
              </a:ext>
            </a:extLst>
          </p:cNvPr>
          <p:cNvSpPr txBox="1"/>
          <p:nvPr/>
        </p:nvSpPr>
        <p:spPr>
          <a:xfrm>
            <a:off x="5571362" y="4902170"/>
            <a:ext cx="286483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haigoodview.com/node/16128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sa/3.0/"/>
              </a:rPr>
              <a:t>CC BY-SA-NC</a:t>
            </a:r>
            <a:endParaRPr lang="en-US" sz="675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68F87B-D9EA-4BFF-90EC-9A7A31E8D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7804" y="2861820"/>
            <a:ext cx="2210500" cy="19618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375814-938D-4961-A491-095E380B2C4D}"/>
              </a:ext>
            </a:extLst>
          </p:cNvPr>
          <p:cNvSpPr txBox="1"/>
          <p:nvPr/>
        </p:nvSpPr>
        <p:spPr>
          <a:xfrm>
            <a:off x="1674253" y="6977190"/>
            <a:ext cx="7072447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s://en.wikipedia.org/wiki/Computer_terminal#Dumb_terminals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88420-2333-4AEB-9E29-807ABFFA5155}"/>
              </a:ext>
            </a:extLst>
          </p:cNvPr>
          <p:cNvSpPr txBox="1"/>
          <p:nvPr/>
        </p:nvSpPr>
        <p:spPr>
          <a:xfrm>
            <a:off x="6381166" y="5213942"/>
            <a:ext cx="12073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MAINFRAME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1B53F3-CDEF-49F9-A4C2-2B2C4BDD04E8}"/>
              </a:ext>
            </a:extLst>
          </p:cNvPr>
          <p:cNvSpPr txBox="1"/>
          <p:nvPr/>
        </p:nvSpPr>
        <p:spPr>
          <a:xfrm>
            <a:off x="982858" y="5210270"/>
            <a:ext cx="1709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“DUMB” TERMINAL</a:t>
            </a:r>
          </a:p>
        </p:txBody>
      </p:sp>
      <p:sp>
        <p:nvSpPr>
          <p:cNvPr id="12" name="Arrow: Left-Right 11">
            <a:extLst>
              <a:ext uri="{FF2B5EF4-FFF2-40B4-BE49-F238E27FC236}">
                <a16:creationId xmlns:a16="http://schemas.microsoft.com/office/drawing/2014/main" id="{34B3AB0E-D878-461E-B679-1574F08B7C9C}"/>
              </a:ext>
            </a:extLst>
          </p:cNvPr>
          <p:cNvSpPr/>
          <p:nvPr/>
        </p:nvSpPr>
        <p:spPr>
          <a:xfrm>
            <a:off x="3087933" y="3660992"/>
            <a:ext cx="2387464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2416176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Ethernet (&lt; 10mbps)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Broadcast used for </a:t>
            </a:r>
            <a:r>
              <a:rPr lang="en-US" b="1" i="1" dirty="0"/>
              <a:t>everything</a:t>
            </a:r>
            <a:endParaRPr lang="en-US" dirty="0"/>
          </a:p>
          <a:p>
            <a:r>
              <a:rPr lang="en-US" dirty="0"/>
              <a:t>Each node would only respond to packets addressed to it</a:t>
            </a:r>
          </a:p>
          <a:p>
            <a:r>
              <a:rPr lang="en-US" dirty="0"/>
              <a:t>Upon detecting a collision, node would randomly back-off</a:t>
            </a:r>
          </a:p>
        </p:txBody>
      </p:sp>
    </p:spTree>
    <p:extLst>
      <p:ext uri="{BB962C8B-B14F-4D97-AF65-F5344CB8AC3E}">
        <p14:creationId xmlns:p14="http://schemas.microsoft.com/office/powerpoint/2010/main" val="1000137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46DE86C2-5252-472C-9327-0F7B77497D7C}"/>
              </a:ext>
            </a:extLst>
          </p:cNvPr>
          <p:cNvSpPr/>
          <p:nvPr/>
        </p:nvSpPr>
        <p:spPr>
          <a:xfrm>
            <a:off x="6019800" y="1219200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3" y="4951476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</p:spTree>
    <p:extLst>
      <p:ext uri="{BB962C8B-B14F-4D97-AF65-F5344CB8AC3E}">
        <p14:creationId xmlns:p14="http://schemas.microsoft.com/office/powerpoint/2010/main" val="2283130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Ethernet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Switches ensure the data is delivered to the right node</a:t>
            </a:r>
          </a:p>
          <a:p>
            <a:r>
              <a:rPr lang="en-US" dirty="0"/>
              <a:t>Broadcast (flooding) used to find a node the first time</a:t>
            </a:r>
          </a:p>
          <a:p>
            <a:r>
              <a:rPr lang="en-US" dirty="0"/>
              <a:t>Much more efficient; enables 100Mbs+</a:t>
            </a:r>
          </a:p>
        </p:txBody>
      </p:sp>
    </p:spTree>
    <p:extLst>
      <p:ext uri="{BB962C8B-B14F-4D97-AF65-F5344CB8AC3E}">
        <p14:creationId xmlns:p14="http://schemas.microsoft.com/office/powerpoint/2010/main" val="2356879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Message from A on port 1. No idea where B is yet…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313284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04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 message to all ports except port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F23F610-50D7-4ED9-B079-61F03078E5B9}"/>
              </a:ext>
            </a:extLst>
          </p:cNvPr>
          <p:cNvSpPr/>
          <p:nvPr/>
        </p:nvSpPr>
        <p:spPr>
          <a:xfrm rot="16200000">
            <a:off x="4004820" y="226207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2100CAC-21C7-4BD4-AB0B-66E7A1516F29}"/>
              </a:ext>
            </a:extLst>
          </p:cNvPr>
          <p:cNvSpPr/>
          <p:nvPr/>
        </p:nvSpPr>
        <p:spPr>
          <a:xfrm rot="5400000">
            <a:off x="4004820" y="398089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2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 is sending a message on port 3. I’ll remember that…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87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Sending message to port 1, because that’s where A was last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3059782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936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Address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 addresses are great, but app layer doesn’t use them</a:t>
            </a:r>
          </a:p>
          <a:p>
            <a:r>
              <a:rPr lang="en-US" dirty="0"/>
              <a:t>Even when communicating on your LAN, you use IP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To communicate, IP-to-MAC address mapping required</a:t>
            </a:r>
          </a:p>
          <a:p>
            <a:r>
              <a:rPr lang="en-US" dirty="0"/>
              <a:t>Enter the Address Resolution Protocol (ARP)</a:t>
            </a:r>
          </a:p>
        </p:txBody>
      </p:sp>
    </p:spTree>
    <p:extLst>
      <p:ext uri="{BB962C8B-B14F-4D97-AF65-F5344CB8AC3E}">
        <p14:creationId xmlns:p14="http://schemas.microsoft.com/office/powerpoint/2010/main" val="1261276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Broadcast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LAN has an explicit broadcast mechanism</a:t>
            </a:r>
          </a:p>
          <a:p>
            <a:r>
              <a:rPr lang="en-US" dirty="0"/>
              <a:t>Ethernet typically uses broadcast address </a:t>
            </a:r>
            <a:r>
              <a:rPr lang="en-US" b="1" i="1" dirty="0"/>
              <a:t>FF:FF:FF:FF:FF:FF</a:t>
            </a:r>
            <a:endParaRPr lang="en-US" dirty="0"/>
          </a:p>
          <a:p>
            <a:r>
              <a:rPr lang="en-US" dirty="0"/>
              <a:t>When IP with unknown MAC mapping needed, broadcast</a:t>
            </a:r>
          </a:p>
          <a:p>
            <a:r>
              <a:rPr lang="en-US" dirty="0"/>
              <a:t>Ask all nodes on the LAN “who has IP </a:t>
            </a:r>
            <a:r>
              <a:rPr lang="en-US" dirty="0" err="1"/>
              <a:t>addr</a:t>
            </a:r>
            <a:r>
              <a:rPr lang="en-US" dirty="0"/>
              <a:t> X, tell IP </a:t>
            </a:r>
            <a:r>
              <a:rPr lang="en-US" dirty="0" err="1"/>
              <a:t>addr</a:t>
            </a:r>
            <a:r>
              <a:rPr lang="en-US" dirty="0"/>
              <a:t> W”</a:t>
            </a:r>
          </a:p>
        </p:txBody>
      </p:sp>
    </p:spTree>
    <p:extLst>
      <p:ext uri="{BB962C8B-B14F-4D97-AF65-F5344CB8AC3E}">
        <p14:creationId xmlns:p14="http://schemas.microsoft.com/office/powerpoint/2010/main" val="15023603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ALL</a:t>
            </a:r>
            <a:endParaRPr lang="en-US" dirty="0"/>
          </a:p>
          <a:p>
            <a:r>
              <a:rPr lang="en-US" b="1" dirty="0"/>
              <a:t>FROM: </a:t>
            </a:r>
            <a:r>
              <a:rPr lang="en-US" dirty="0"/>
              <a:t>A</a:t>
            </a:r>
          </a:p>
          <a:p>
            <a:endParaRPr lang="en-US" dirty="0"/>
          </a:p>
          <a:p>
            <a:r>
              <a:rPr lang="en-US" dirty="0"/>
              <a:t>Who has IP X? Tell IP W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1493517" cy="612648"/>
          </a:xfrm>
          <a:prstGeom prst="wedgeRectCallout">
            <a:avLst>
              <a:gd name="adj1" fmla="val -10160"/>
              <a:gd name="adj2" fmla="val -19600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Hey, that’s me!</a:t>
            </a:r>
          </a:p>
        </p:txBody>
      </p:sp>
    </p:spTree>
    <p:extLst>
      <p:ext uri="{BB962C8B-B14F-4D97-AF65-F5344CB8AC3E}">
        <p14:creationId xmlns:p14="http://schemas.microsoft.com/office/powerpoint/2010/main" val="358516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B806-68E9-4A1F-8D0A-20997D888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1980-2000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7FDAF-F6C3-4A95-911A-38C7162F7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02361" y="2765204"/>
            <a:ext cx="3270666" cy="2571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66DE9A-84DE-4E02-B939-FA84936BA78F}"/>
              </a:ext>
            </a:extLst>
          </p:cNvPr>
          <p:cNvSpPr txBox="1"/>
          <p:nvPr/>
        </p:nvSpPr>
        <p:spPr>
          <a:xfrm>
            <a:off x="3002361" y="5439902"/>
            <a:ext cx="3270666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770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</p:spTree>
    <p:extLst>
      <p:ext uri="{BB962C8B-B14F-4D97-AF65-F5344CB8AC3E}">
        <p14:creationId xmlns:p14="http://schemas.microsoft.com/office/powerpoint/2010/main" val="1954561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IP X &lt;-&gt; MAC 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A86730-1A59-4A09-8BDD-936B7B576B38}"/>
              </a:ext>
            </a:extLst>
          </p:cNvPr>
          <p:cNvSpPr/>
          <p:nvPr/>
        </p:nvSpPr>
        <p:spPr>
          <a:xfrm>
            <a:off x="5835823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 B</a:t>
            </a:r>
            <a:endParaRPr lang="en-US" dirty="0"/>
          </a:p>
          <a:p>
            <a:endParaRPr lang="en-US" dirty="0"/>
          </a:p>
          <a:p>
            <a:r>
              <a:rPr lang="en-US" dirty="0"/>
              <a:t>I have IP X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95BEC9AB-AE76-4AA2-BCED-CC273DEF8F81}"/>
              </a:ext>
            </a:extLst>
          </p:cNvPr>
          <p:cNvSpPr/>
          <p:nvPr/>
        </p:nvSpPr>
        <p:spPr>
          <a:xfrm>
            <a:off x="3352799" y="3186684"/>
            <a:ext cx="1981200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ARP Response</a:t>
            </a:r>
          </a:p>
        </p:txBody>
      </p:sp>
    </p:spTree>
    <p:extLst>
      <p:ext uri="{BB962C8B-B14F-4D97-AF65-F5344CB8AC3E}">
        <p14:creationId xmlns:p14="http://schemas.microsoft.com/office/powerpoint/2010/main" val="37532414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to MAC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ARP has the IP to MAC in the table, conversion is easy</a:t>
            </a:r>
          </a:p>
          <a:p>
            <a:r>
              <a:rPr lang="en-US" dirty="0"/>
              <a:t>Translation occurs in Ethernet layer during “push” from IP</a:t>
            </a:r>
          </a:p>
          <a:p>
            <a:r>
              <a:rPr lang="en-US" dirty="0"/>
              <a:t>IP destination </a:t>
            </a:r>
            <a:r>
              <a:rPr lang="en-US" dirty="0" err="1"/>
              <a:t>addr</a:t>
            </a:r>
            <a:r>
              <a:rPr lang="en-US" dirty="0"/>
              <a:t> is looked up in ARP table</a:t>
            </a:r>
          </a:p>
          <a:p>
            <a:r>
              <a:rPr lang="en-US" dirty="0"/>
              <a:t>PS, what “layer” in OSI is ARP?</a:t>
            </a:r>
          </a:p>
        </p:txBody>
      </p:sp>
    </p:spTree>
    <p:extLst>
      <p:ext uri="{BB962C8B-B14F-4D97-AF65-F5344CB8AC3E}">
        <p14:creationId xmlns:p14="http://schemas.microsoft.com/office/powerpoint/2010/main" val="29871853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Internetworking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covered how to talk to a LAN node.</a:t>
            </a:r>
          </a:p>
          <a:p>
            <a:r>
              <a:rPr lang="en-US" dirty="0"/>
              <a:t>What about a node outside our broadcast domain?</a:t>
            </a:r>
          </a:p>
          <a:p>
            <a:r>
              <a:rPr lang="en-US" dirty="0"/>
              <a:t>Requires </a:t>
            </a:r>
            <a:r>
              <a:rPr lang="en-US" b="1" i="1" dirty="0"/>
              <a:t>internetwork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165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Exiting the 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gateway</a:t>
            </a:r>
            <a:r>
              <a:rPr lang="en-US" dirty="0"/>
              <a:t> node is connected to TWO+ LANs</a:t>
            </a:r>
          </a:p>
          <a:p>
            <a:r>
              <a:rPr lang="en-US" dirty="0"/>
              <a:t>For any external IP address, use the MAC </a:t>
            </a:r>
            <a:r>
              <a:rPr lang="en-US" dirty="0" err="1"/>
              <a:t>addr</a:t>
            </a:r>
            <a:r>
              <a:rPr lang="en-US" dirty="0"/>
              <a:t> of the gateway</a:t>
            </a:r>
          </a:p>
          <a:p>
            <a:r>
              <a:rPr lang="en-US" dirty="0"/>
              <a:t>(True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r>
              <a:rPr lang="en-US" dirty="0"/>
              <a:t> remains the same!)</a:t>
            </a:r>
          </a:p>
          <a:p>
            <a:r>
              <a:rPr lang="en-US" dirty="0"/>
              <a:t>Gateway node will examine the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endParaRPr lang="en-US" dirty="0"/>
          </a:p>
          <a:p>
            <a:r>
              <a:rPr lang="en-US" dirty="0"/>
              <a:t>Gateway node determines where to send the data next</a:t>
            </a:r>
          </a:p>
        </p:txBody>
      </p:sp>
    </p:spTree>
    <p:extLst>
      <p:ext uri="{BB962C8B-B14F-4D97-AF65-F5344CB8AC3E}">
        <p14:creationId xmlns:p14="http://schemas.microsoft.com/office/powerpoint/2010/main" val="26906012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85192F9-C6DB-4137-8B7F-CE0967685E63}"/>
              </a:ext>
            </a:extLst>
          </p:cNvPr>
          <p:cNvCxnSpPr>
            <a:cxnSpLocks/>
          </p:cNvCxnSpPr>
          <p:nvPr/>
        </p:nvCxnSpPr>
        <p:spPr>
          <a:xfrm>
            <a:off x="5161646" y="381000"/>
            <a:ext cx="0" cy="640080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255667" y="559038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4133033" y="5586873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(GW) 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92777" y="2132838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GW &lt;-&gt; MAC 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0FC880-0176-41BF-A5CD-E2FA5065F0C7}"/>
              </a:ext>
            </a:extLst>
          </p:cNvPr>
          <p:cNvSpPr/>
          <p:nvPr/>
        </p:nvSpPr>
        <p:spPr>
          <a:xfrm>
            <a:off x="1752600" y="381000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83A4907-42B4-48FC-A3BC-05BEAC9550C8}"/>
              </a:ext>
            </a:extLst>
          </p:cNvPr>
          <p:cNvSpPr/>
          <p:nvPr/>
        </p:nvSpPr>
        <p:spPr>
          <a:xfrm>
            <a:off x="2438400" y="140704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A8436-15A2-4F17-A725-27BA58FFA399}"/>
              </a:ext>
            </a:extLst>
          </p:cNvPr>
          <p:cNvSpPr/>
          <p:nvPr/>
        </p:nvSpPr>
        <p:spPr>
          <a:xfrm>
            <a:off x="1828799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426781-DB13-454A-AA3D-E6DA5370E525}"/>
              </a:ext>
            </a:extLst>
          </p:cNvPr>
          <p:cNvSpPr/>
          <p:nvPr/>
        </p:nvSpPr>
        <p:spPr>
          <a:xfrm>
            <a:off x="1828799" y="426188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A, DST: B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4FAB51-6A1D-41CA-AA14-ECEA97D4DFDD}"/>
              </a:ext>
            </a:extLst>
          </p:cNvPr>
          <p:cNvSpPr/>
          <p:nvPr/>
        </p:nvSpPr>
        <p:spPr>
          <a:xfrm>
            <a:off x="1918716" y="493226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2F03457-8338-49EC-8477-37A995A4EEBF}"/>
              </a:ext>
            </a:extLst>
          </p:cNvPr>
          <p:cNvSpPr/>
          <p:nvPr/>
        </p:nvSpPr>
        <p:spPr>
          <a:xfrm>
            <a:off x="2424621" y="316275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1ADA81A-0DCF-46AB-BA67-E14547526317}"/>
              </a:ext>
            </a:extLst>
          </p:cNvPr>
          <p:cNvSpPr/>
          <p:nvPr/>
        </p:nvSpPr>
        <p:spPr>
          <a:xfrm>
            <a:off x="7010399" y="556173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</a:t>
            </a:r>
            <a:r>
              <a:rPr lang="en-US" b="1"/>
              <a:t>: </a:t>
            </a:r>
            <a:r>
              <a:rPr lang="en-US" b="1" dirty="0"/>
              <a:t>M</a:t>
            </a:r>
          </a:p>
          <a:p>
            <a:pPr algn="ctr"/>
            <a:r>
              <a:rPr lang="en-US" b="1" dirty="0"/>
              <a:t>MAC: C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113C7FF-F624-4D03-8C5A-92B530439738}"/>
              </a:ext>
            </a:extLst>
          </p:cNvPr>
          <p:cNvSpPr/>
          <p:nvPr/>
        </p:nvSpPr>
        <p:spPr>
          <a:xfrm>
            <a:off x="3236867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8D5A20F-3C29-49E5-8A42-02B4365B3CB9}"/>
              </a:ext>
            </a:extLst>
          </p:cNvPr>
          <p:cNvSpPr/>
          <p:nvPr/>
        </p:nvSpPr>
        <p:spPr>
          <a:xfrm>
            <a:off x="6065520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6498F4-CC6C-4511-B8F1-15FBCD540792}"/>
              </a:ext>
            </a:extLst>
          </p:cNvPr>
          <p:cNvSpPr txBox="1"/>
          <p:nvPr/>
        </p:nvSpPr>
        <p:spPr>
          <a:xfrm>
            <a:off x="3505199" y="228600"/>
            <a:ext cx="3130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LAN 1				LAN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6CA4C6-A304-4AF3-973A-91C305863E6F}"/>
              </a:ext>
            </a:extLst>
          </p:cNvPr>
          <p:cNvSpPr/>
          <p:nvPr/>
        </p:nvSpPr>
        <p:spPr>
          <a:xfrm>
            <a:off x="4215275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5DC47-534A-4FAE-9073-CF9A6A3FFA0A}"/>
              </a:ext>
            </a:extLst>
          </p:cNvPr>
          <p:cNvSpPr/>
          <p:nvPr/>
        </p:nvSpPr>
        <p:spPr>
          <a:xfrm>
            <a:off x="4305192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BD402B-9D38-432F-8E4F-321ED57BD211}"/>
              </a:ext>
            </a:extLst>
          </p:cNvPr>
          <p:cNvSpPr/>
          <p:nvPr/>
        </p:nvSpPr>
        <p:spPr>
          <a:xfrm>
            <a:off x="7032317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2B2AF7-C100-488C-9062-BCE379BABA24}"/>
              </a:ext>
            </a:extLst>
          </p:cNvPr>
          <p:cNvSpPr/>
          <p:nvPr/>
        </p:nvSpPr>
        <p:spPr>
          <a:xfrm>
            <a:off x="7122234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08E4CF74-8484-4E1E-925D-475A5189886F}"/>
              </a:ext>
            </a:extLst>
          </p:cNvPr>
          <p:cNvSpPr/>
          <p:nvPr/>
        </p:nvSpPr>
        <p:spPr>
          <a:xfrm>
            <a:off x="7780600" y="3092958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670928-3C9B-4C5B-81E7-38EC2430C13F}"/>
              </a:ext>
            </a:extLst>
          </p:cNvPr>
          <p:cNvSpPr/>
          <p:nvPr/>
        </p:nvSpPr>
        <p:spPr>
          <a:xfrm>
            <a:off x="7122234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28" name="Arrow: Up 27">
            <a:extLst>
              <a:ext uri="{FF2B5EF4-FFF2-40B4-BE49-F238E27FC236}">
                <a16:creationId xmlns:a16="http://schemas.microsoft.com/office/drawing/2014/main" id="{6E5DB02A-C4BB-4BFD-8609-D036FC84D2C8}"/>
              </a:ext>
            </a:extLst>
          </p:cNvPr>
          <p:cNvSpPr/>
          <p:nvPr/>
        </p:nvSpPr>
        <p:spPr>
          <a:xfrm>
            <a:off x="7780600" y="1295400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FE7C7E-630B-416E-B782-E2372C7156C1}"/>
              </a:ext>
            </a:extLst>
          </p:cNvPr>
          <p:cNvSpPr/>
          <p:nvPr/>
        </p:nvSpPr>
        <p:spPr>
          <a:xfrm>
            <a:off x="7122234" y="300064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C56C0D-7938-4C0D-9548-C4DA57A28C91}"/>
              </a:ext>
            </a:extLst>
          </p:cNvPr>
          <p:cNvSpPr/>
          <p:nvPr/>
        </p:nvSpPr>
        <p:spPr>
          <a:xfrm>
            <a:off x="4303021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31" name="Arrow: Up-Down 30">
            <a:extLst>
              <a:ext uri="{FF2B5EF4-FFF2-40B4-BE49-F238E27FC236}">
                <a16:creationId xmlns:a16="http://schemas.microsoft.com/office/drawing/2014/main" id="{E5D93D31-EA6B-4A02-A534-BE4F9C827C5B}"/>
              </a:ext>
            </a:extLst>
          </p:cNvPr>
          <p:cNvSpPr/>
          <p:nvPr/>
        </p:nvSpPr>
        <p:spPr>
          <a:xfrm>
            <a:off x="4898905" y="2986867"/>
            <a:ext cx="484632" cy="1216152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4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249F065-1DD4-4355-AF76-EDDC4B208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5" y="228600"/>
            <a:ext cx="565785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94FB7C-20BD-475D-95BE-32FACDBCDBCC}"/>
              </a:ext>
            </a:extLst>
          </p:cNvPr>
          <p:cNvSpPr txBox="1"/>
          <p:nvPr/>
        </p:nvSpPr>
        <p:spPr>
          <a:xfrm>
            <a:off x="673336" y="5562600"/>
            <a:ext cx="779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http://www.tcpipguide.com/free/t_IndirectDeviceConnectionandMessageRouting.htm</a:t>
            </a:r>
          </a:p>
        </p:txBody>
      </p:sp>
    </p:spTree>
    <p:extLst>
      <p:ext uri="{BB962C8B-B14F-4D97-AF65-F5344CB8AC3E}">
        <p14:creationId xmlns:p14="http://schemas.microsoft.com/office/powerpoint/2010/main" val="39410519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Across the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may have to move up a hierarchy</a:t>
            </a:r>
          </a:p>
          <a:p>
            <a:r>
              <a:rPr lang="en-US" dirty="0"/>
              <a:t>You to a Tier-3 ISP to a Tier-2 ISP, to a Tier 1 ISP</a:t>
            </a:r>
          </a:p>
          <a:p>
            <a:r>
              <a:rPr lang="en-US" dirty="0"/>
              <a:t>Top level ISP’s usually manage the “Autonomous Systems” (AS)</a:t>
            </a:r>
          </a:p>
          <a:p>
            <a:r>
              <a:rPr lang="en-US" dirty="0"/>
              <a:t>AS’s are the top level of the Internet in terms of routing</a:t>
            </a:r>
          </a:p>
          <a:p>
            <a:r>
              <a:rPr lang="en-US" dirty="0"/>
              <a:t>AS’s are interconnected and represent the “backbone”</a:t>
            </a:r>
          </a:p>
        </p:txBody>
      </p:sp>
    </p:spTree>
    <p:extLst>
      <p:ext uri="{BB962C8B-B14F-4D97-AF65-F5344CB8AC3E}">
        <p14:creationId xmlns:p14="http://schemas.microsoft.com/office/powerpoint/2010/main" val="3592727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EAE0-1766-404D-BB3C-A7BC65468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 (DNS)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9AFF8-8776-4D40-9AB8-F769B4268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don’t usually browse the web with IP addresses</a:t>
            </a:r>
          </a:p>
          <a:p>
            <a:r>
              <a:rPr lang="en-US" dirty="0"/>
              <a:t>You can, of course. Try browsing to 172.217.13.4</a:t>
            </a:r>
          </a:p>
          <a:p>
            <a:r>
              <a:rPr lang="en-US" dirty="0"/>
              <a:t>But what a pain to remember</a:t>
            </a:r>
          </a:p>
          <a:p>
            <a:r>
              <a:rPr lang="en-US" dirty="0"/>
              <a:t>DNS is how we convert “google.com” to “172.217.13.4”</a:t>
            </a:r>
          </a:p>
        </p:txBody>
      </p:sp>
    </p:spTree>
    <p:extLst>
      <p:ext uri="{BB962C8B-B14F-4D97-AF65-F5344CB8AC3E}">
        <p14:creationId xmlns:p14="http://schemas.microsoft.com/office/powerpoint/2010/main" val="39587949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2AD6-2A50-4F5C-B96A-26C19966A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Client-Server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8423-86B0-44F1-AFDE-3EF0F5F7F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resources in a high-performance, centralized machine</a:t>
            </a:r>
          </a:p>
          <a:p>
            <a:r>
              <a:rPr lang="en-US" dirty="0"/>
              <a:t>Clients can be much “dumber” </a:t>
            </a:r>
            <a:r>
              <a:rPr lang="en-US" i="1" dirty="0"/>
              <a:t>by comparison</a:t>
            </a:r>
            <a:endParaRPr lang="en-US" dirty="0"/>
          </a:p>
          <a:p>
            <a:r>
              <a:rPr lang="en-US" dirty="0"/>
              <a:t>Much more efficient</a:t>
            </a:r>
          </a:p>
          <a:p>
            <a:pPr lvl="1"/>
            <a:r>
              <a:rPr lang="en-US" dirty="0"/>
              <a:t>Sharing data between devices, applications, and people</a:t>
            </a:r>
          </a:p>
          <a:p>
            <a:pPr lvl="1"/>
            <a:r>
              <a:rPr lang="en-US" dirty="0"/>
              <a:t>Access from multiple locations (including hackers!)</a:t>
            </a:r>
          </a:p>
          <a:p>
            <a:pPr lvl="1"/>
            <a:r>
              <a:rPr lang="en-US" dirty="0"/>
              <a:t>Time-sharing a central machine is more scalable &amp; cost-effective</a:t>
            </a:r>
          </a:p>
        </p:txBody>
      </p:sp>
    </p:spTree>
    <p:extLst>
      <p:ext uri="{BB962C8B-B14F-4D97-AF65-F5344CB8AC3E}">
        <p14:creationId xmlns:p14="http://schemas.microsoft.com/office/powerpoint/2010/main" val="34373852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DB5C-B9E6-465A-B712-D28C0487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Abstraction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D651F-B8A0-4DE7-BCB6-5652BBB01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D0B6FA-EF0A-4425-9FE0-81DD607B2EF4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E2C73D-C409-456E-97ED-E063F5D336A0}"/>
              </a:ext>
            </a:extLst>
          </p:cNvPr>
          <p:cNvSpPr txBox="1"/>
          <p:nvPr/>
        </p:nvSpPr>
        <p:spPr>
          <a:xfrm>
            <a:off x="2779634" y="5071069"/>
            <a:ext cx="36551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i="1" dirty="0"/>
              <a:t>LISTENS</a:t>
            </a:r>
            <a:r>
              <a:rPr lang="en-US" sz="1350" dirty="0"/>
              <a:t> FOR INCOMING REQUESTS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43389C83-0326-4A55-A040-247DD013E867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FB10788-677D-417E-B0EB-45C3166B58F4}"/>
              </a:ext>
            </a:extLst>
          </p:cNvPr>
          <p:cNvSpPr/>
          <p:nvPr/>
        </p:nvSpPr>
        <p:spPr>
          <a:xfrm>
            <a:off x="5831134" y="2793626"/>
            <a:ext cx="2479148" cy="1342262"/>
          </a:xfrm>
          <a:prstGeom prst="cloudCallout">
            <a:avLst>
              <a:gd name="adj1" fmla="val -103158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I’m Lonely. I wish someone would talk to me!</a:t>
            </a:r>
          </a:p>
        </p:txBody>
      </p:sp>
    </p:spTree>
    <p:extLst>
      <p:ext uri="{BB962C8B-B14F-4D97-AF65-F5344CB8AC3E}">
        <p14:creationId xmlns:p14="http://schemas.microsoft.com/office/powerpoint/2010/main" val="251380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D74-199E-4C56-AEC3-C4BCA02F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2000 – Present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5C68-5CB8-4BF4-8B87-EC5456496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72724" y="2860401"/>
            <a:ext cx="3759472" cy="2349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3A7C9-03F9-42AA-AB9C-58FFC8EDCF46}"/>
              </a:ext>
            </a:extLst>
          </p:cNvPr>
          <p:cNvSpPr txBox="1"/>
          <p:nvPr/>
        </p:nvSpPr>
        <p:spPr>
          <a:xfrm>
            <a:off x="4917955" y="5276427"/>
            <a:ext cx="3714241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echstagram.com/2013/02/22/google-data-centers/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nd/3.0/"/>
              </a:rPr>
              <a:t>CC BY-NC-ND</a:t>
            </a:r>
            <a:endParaRPr lang="en-US" sz="675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90B4E-D3F8-4535-B469-6F145582E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61377" y="2874309"/>
            <a:ext cx="3128963" cy="22931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738E7-03F4-4F4E-84B4-ABAECCEFE294}"/>
              </a:ext>
            </a:extLst>
          </p:cNvPr>
          <p:cNvSpPr txBox="1"/>
          <p:nvPr/>
        </p:nvSpPr>
        <p:spPr>
          <a:xfrm>
            <a:off x="561377" y="5210071"/>
            <a:ext cx="312896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dhinchakdev.blogspot.com/2015/01/how-to-create-wifi-hotspot-using.html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/3.0/"/>
              </a:rPr>
              <a:t>CC BY</a:t>
            </a:r>
            <a:endParaRPr lang="en-US" sz="675"/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64AFF4B-36CA-4905-B537-ED89D2B4AFE5}"/>
              </a:ext>
            </a:extLst>
          </p:cNvPr>
          <p:cNvSpPr/>
          <p:nvPr/>
        </p:nvSpPr>
        <p:spPr>
          <a:xfrm>
            <a:off x="3539021" y="3660992"/>
            <a:ext cx="1485290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8120707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2F480-1B11-461F-9DCE-181E07A38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of TCP/IP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CDED1-659B-4DD3-A578-6910C0A01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C181B5-B235-44A9-A426-05052A655462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537DB-9366-4A5A-9AA1-8491495B7EFE}"/>
              </a:ext>
            </a:extLst>
          </p:cNvPr>
          <p:cNvSpPr txBox="1"/>
          <p:nvPr/>
        </p:nvSpPr>
        <p:spPr>
          <a:xfrm>
            <a:off x="2679511" y="5074736"/>
            <a:ext cx="37064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HAS AN </a:t>
            </a:r>
            <a:r>
              <a:rPr lang="en-US" sz="1350" b="1" dirty="0"/>
              <a:t>IP ADDRESS</a:t>
            </a:r>
            <a:r>
              <a:rPr lang="en-US" sz="1350" dirty="0"/>
              <a:t> AND</a:t>
            </a:r>
            <a:r>
              <a:rPr lang="en-US" sz="1350" b="1" dirty="0"/>
              <a:t> TCP PORT</a:t>
            </a:r>
            <a:endParaRPr lang="en-US" sz="1350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113C282E-224A-4481-BD8E-04827327CC8A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B026CD0-992B-42AC-9B9B-CA0B1B6F3C6D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Now I have an </a:t>
            </a:r>
            <a:r>
              <a:rPr lang="en-US" sz="1350" b="1" u="sng" dirty="0"/>
              <a:t>Address/Port</a:t>
            </a:r>
            <a:r>
              <a:rPr lang="en-US" sz="1350" b="1" dirty="0"/>
              <a:t>!  Maybe I’ll get Requests!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5BA80C-ECC1-4C60-AA55-32F96C9638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87506" y="3038659"/>
            <a:ext cx="2499014" cy="13826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B748DD-373F-4C61-A2E1-0261A52CC79C}"/>
              </a:ext>
            </a:extLst>
          </p:cNvPr>
          <p:cNvSpPr txBox="1"/>
          <p:nvPr/>
        </p:nvSpPr>
        <p:spPr>
          <a:xfrm>
            <a:off x="1473205" y="4547848"/>
            <a:ext cx="1238688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4302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27ECF3-1E04-468A-AD25-BAB33E9293F0}"/>
              </a:ext>
            </a:extLst>
          </p:cNvPr>
          <p:cNvSpPr txBox="1"/>
          <p:nvPr/>
        </p:nvSpPr>
        <p:spPr>
          <a:xfrm rot="20629875">
            <a:off x="2113786" y="3576601"/>
            <a:ext cx="13388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IP: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192.168.0.1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PORT: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8918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BFC7-9047-4DE5-848D-315A555E9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Meanwhile, Client Abstraction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7EF449-890C-4641-94F1-5656C60A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90F5C1-6508-43E9-AD8B-C72F45D935CE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26E24F-0338-4FAB-A8CA-83FBA92BD89A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A97F97EB-5B6F-4C62-B4B0-468FA3B5D20B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39DCB115-F1D6-44A7-AE81-4FFAA1CA7F18}"/>
              </a:ext>
            </a:extLst>
          </p:cNvPr>
          <p:cNvSpPr/>
          <p:nvPr/>
        </p:nvSpPr>
        <p:spPr>
          <a:xfrm>
            <a:off x="3718723" y="3307060"/>
            <a:ext cx="3792071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</p:spTree>
    <p:extLst>
      <p:ext uri="{BB962C8B-B14F-4D97-AF65-F5344CB8AC3E}">
        <p14:creationId xmlns:p14="http://schemas.microsoft.com/office/powerpoint/2010/main" val="9300538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E075B-DD84-4580-94AE-CAFCB8F26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/>
          <a:lstStyle/>
          <a:p>
            <a:r>
              <a:rPr lang="en-US" dirty="0"/>
              <a:t>TCP/IP Again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61BB1-02EC-4E70-B204-DF40192EB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BEB4BC-8E35-485D-8C3C-E087A55A9E18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9568C4-C952-49AA-8C58-69861D8B6206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87BE4F44-BA1D-4229-8031-377AE8CFD588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95EEBE-2A46-43FD-9C8B-7D47A61EB3BA}"/>
              </a:ext>
            </a:extLst>
          </p:cNvPr>
          <p:cNvSpPr/>
          <p:nvPr/>
        </p:nvSpPr>
        <p:spPr>
          <a:xfrm>
            <a:off x="5742810" y="3257513"/>
            <a:ext cx="1584308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DBE3F-97D9-4719-A349-1733AA7B99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01191" y="2579095"/>
            <a:ext cx="2602310" cy="18758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AFCB2F-F593-49D4-A030-906A8E14D071}"/>
              </a:ext>
            </a:extLst>
          </p:cNvPr>
          <p:cNvSpPr txBox="1"/>
          <p:nvPr/>
        </p:nvSpPr>
        <p:spPr>
          <a:xfrm>
            <a:off x="3924096" y="4537429"/>
            <a:ext cx="181871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18360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57A7D2-990E-4E4A-AAAC-F116A8590822}"/>
              </a:ext>
            </a:extLst>
          </p:cNvPr>
          <p:cNvSpPr txBox="1"/>
          <p:nvPr/>
        </p:nvSpPr>
        <p:spPr>
          <a:xfrm>
            <a:off x="3640639" y="3605530"/>
            <a:ext cx="24291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TO: </a:t>
            </a:r>
            <a:r>
              <a:rPr lang="en-US" sz="1350" dirty="0"/>
              <a:t>192.168.0.1:80</a:t>
            </a:r>
          </a:p>
          <a:p>
            <a:r>
              <a:rPr lang="en-US" sz="1350" b="1" dirty="0"/>
              <a:t>FROM:</a:t>
            </a:r>
            <a:r>
              <a:rPr lang="en-US" sz="1350" dirty="0"/>
              <a:t> 192.168.0.2:5280</a:t>
            </a:r>
            <a:endParaRPr lang="en-US" sz="1350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39C1BB9-4181-43E8-B4C1-817909A21A19}"/>
              </a:ext>
            </a:extLst>
          </p:cNvPr>
          <p:cNvSpPr/>
          <p:nvPr/>
        </p:nvSpPr>
        <p:spPr>
          <a:xfrm>
            <a:off x="5283396" y="3777630"/>
            <a:ext cx="393173" cy="352068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8547ED-F4E4-481C-920D-5B57C00C74AE}"/>
              </a:ext>
            </a:extLst>
          </p:cNvPr>
          <p:cNvSpPr txBox="1"/>
          <p:nvPr/>
        </p:nvSpPr>
        <p:spPr>
          <a:xfrm>
            <a:off x="6340900" y="4337593"/>
            <a:ext cx="14718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Usually random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E4BB65-391F-4406-912C-7053EC25E6F1}"/>
              </a:ext>
            </a:extLst>
          </p:cNvPr>
          <p:cNvCxnSpPr>
            <a:cxnSpLocks/>
          </p:cNvCxnSpPr>
          <p:nvPr/>
        </p:nvCxnSpPr>
        <p:spPr>
          <a:xfrm flipH="1" flipV="1">
            <a:off x="5610938" y="4084158"/>
            <a:ext cx="806060" cy="49843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068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Incoming Request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3131341" y="5138731"/>
            <a:ext cx="23759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RECEIVES REQUEST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 GOT A REQUEST!!!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1935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TO: </a:t>
            </a:r>
            <a:r>
              <a:rPr lang="en-US" sz="1350" dirty="0"/>
              <a:t>192.168.0.1:80</a:t>
            </a:r>
          </a:p>
          <a:p>
            <a:r>
              <a:rPr lang="en-US" sz="1350" b="1" dirty="0"/>
              <a:t>FROM:</a:t>
            </a:r>
            <a:r>
              <a:rPr lang="en-US" sz="1350" dirty="0"/>
              <a:t> 192.168.0.2:5280</a:t>
            </a:r>
            <a:endParaRPr lang="en-US" sz="135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8835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REQUEST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E8EF2F4-BDB3-4386-A890-CDADC0D04E13}"/>
              </a:ext>
            </a:extLst>
          </p:cNvPr>
          <p:cNvSpPr/>
          <p:nvPr/>
        </p:nvSpPr>
        <p:spPr>
          <a:xfrm>
            <a:off x="403412" y="3131797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930865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2772276" y="5110595"/>
            <a:ext cx="36038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dirty="0"/>
              <a:t>INVERTS TO/FROM </a:t>
            </a:r>
            <a:r>
              <a:rPr lang="en-US" sz="1350" dirty="0"/>
              <a:t>FOR RESPONSE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MY NEW PENPAL!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0474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TO: </a:t>
            </a:r>
            <a:r>
              <a:rPr lang="en-US" sz="1350" dirty="0"/>
              <a:t>192.168.0.2:5280 </a:t>
            </a:r>
            <a:r>
              <a:rPr lang="en-US" sz="1350" b="1" dirty="0"/>
              <a:t>FROM: </a:t>
            </a:r>
            <a:r>
              <a:rPr lang="en-US" sz="1350" dirty="0"/>
              <a:t>192.168.0.1:80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10150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RESPONSE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C3A6EC4C-BD10-467B-8E9F-90762123356C}"/>
              </a:ext>
            </a:extLst>
          </p:cNvPr>
          <p:cNvSpPr/>
          <p:nvPr/>
        </p:nvSpPr>
        <p:spPr>
          <a:xfrm>
            <a:off x="513506" y="3247263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809548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C131-06BD-491E-A174-6FC3D335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Listens to Many Requests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B9ED72-DEC5-4E4B-8AB2-56E9DFBD0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89078" y="2947235"/>
            <a:ext cx="1765844" cy="1765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C8922-3D91-4DA6-B175-E61549642E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3419" y="2913808"/>
            <a:ext cx="2079866" cy="1575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0BB9AA-518B-4FBF-ADDA-92281A162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30715" y="2947236"/>
            <a:ext cx="2079866" cy="1575980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765E153A-605C-4877-B162-A8A55682A1DB}"/>
              </a:ext>
            </a:extLst>
          </p:cNvPr>
          <p:cNvSpPr/>
          <p:nvPr/>
        </p:nvSpPr>
        <p:spPr>
          <a:xfrm>
            <a:off x="5454922" y="3371751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6D480-5B64-4EB2-8FEF-A83AA34B8CFA}"/>
              </a:ext>
            </a:extLst>
          </p:cNvPr>
          <p:cNvSpPr/>
          <p:nvPr/>
        </p:nvSpPr>
        <p:spPr>
          <a:xfrm>
            <a:off x="2834279" y="3371751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4DAED-1142-426D-AEAF-A3B31CD4B042}"/>
              </a:ext>
            </a:extLst>
          </p:cNvPr>
          <p:cNvSpPr txBox="1"/>
          <p:nvPr/>
        </p:nvSpPr>
        <p:spPr>
          <a:xfrm>
            <a:off x="1753248" y="5077946"/>
            <a:ext cx="545694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USES </a:t>
            </a:r>
            <a:r>
              <a:rPr lang="en-US" sz="1350" b="1" dirty="0"/>
              <a:t>(SRC IP, SRC PORT, DST IP, DST PORT)</a:t>
            </a:r>
            <a:r>
              <a:rPr lang="en-US" sz="1350" dirty="0"/>
              <a:t>* TO MULTIPLEX</a:t>
            </a:r>
            <a:endParaRPr lang="en-US" sz="135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CD616-0C4B-4FD3-A423-12BB8F19A7D3}"/>
              </a:ext>
            </a:extLst>
          </p:cNvPr>
          <p:cNvSpPr txBox="1"/>
          <p:nvPr/>
        </p:nvSpPr>
        <p:spPr>
          <a:xfrm>
            <a:off x="1767389" y="5378027"/>
            <a:ext cx="53192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This is how one server on one port (e.g., webserver) handles many clients, even from the same computer</a:t>
            </a: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A7279BB8-B005-441D-A0B8-EF39EFE7BC64}"/>
              </a:ext>
            </a:extLst>
          </p:cNvPr>
          <p:cNvGraphicFramePr>
            <a:graphicFrameLocks noGrp="1"/>
          </p:cNvGraphicFramePr>
          <p:nvPr/>
        </p:nvGraphicFramePr>
        <p:xfrm>
          <a:off x="1219200" y="5885858"/>
          <a:ext cx="6781800" cy="893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179804564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815590439"/>
                    </a:ext>
                  </a:extLst>
                </a:gridCol>
              </a:tblGrid>
              <a:tr h="51494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5280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91234"/>
                  </a:ext>
                </a:extLst>
              </a:tr>
              <a:tr h="37869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9019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042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11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Network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participants; we will call each one </a:t>
            </a:r>
            <a:r>
              <a:rPr lang="en-US" b="1" i="1" dirty="0"/>
              <a:t>a “node”</a:t>
            </a:r>
            <a:endParaRPr lang="en-US" dirty="0"/>
          </a:p>
          <a:p>
            <a:r>
              <a:rPr lang="en-US" dirty="0"/>
              <a:t>Data is transmitted between participants in </a:t>
            </a:r>
            <a:r>
              <a:rPr lang="en-US" b="1" i="1" dirty="0"/>
              <a:t>packets</a:t>
            </a:r>
            <a:r>
              <a:rPr lang="en-US" dirty="0"/>
              <a:t> (chunks)</a:t>
            </a:r>
          </a:p>
          <a:p>
            <a:r>
              <a:rPr lang="en-US" dirty="0"/>
              <a:t>Packet includes metadata, usually prepended as a </a:t>
            </a:r>
            <a:r>
              <a:rPr lang="en-US" b="1" i="1" dirty="0"/>
              <a:t>header</a:t>
            </a:r>
            <a:endParaRPr lang="en-US" dirty="0"/>
          </a:p>
          <a:p>
            <a:r>
              <a:rPr lang="en-US" dirty="0"/>
              <a:t>Header includes </a:t>
            </a:r>
            <a:r>
              <a:rPr lang="en-US" b="1" i="1" dirty="0"/>
              <a:t>sender’s address</a:t>
            </a:r>
            <a:r>
              <a:rPr lang="en-US" b="1" dirty="0"/>
              <a:t> </a:t>
            </a:r>
            <a:r>
              <a:rPr lang="en-US" i="1" dirty="0"/>
              <a:t>and </a:t>
            </a:r>
            <a:r>
              <a:rPr lang="en-US" b="1" dirty="0"/>
              <a:t>receiver’s address</a:t>
            </a:r>
            <a:endParaRPr lang="en-US" i="1" dirty="0"/>
          </a:p>
          <a:p>
            <a:r>
              <a:rPr lang="en-US" dirty="0"/>
              <a:t>Receiver can “reply” to sender’s packets by reversing addresses</a:t>
            </a:r>
          </a:p>
        </p:txBody>
      </p:sp>
    </p:spTree>
    <p:extLst>
      <p:ext uri="{BB962C8B-B14F-4D97-AF65-F5344CB8AC3E}">
        <p14:creationId xmlns:p14="http://schemas.microsoft.com/office/powerpoint/2010/main" val="207147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be 5">
            <a:extLst>
              <a:ext uri="{FF2B5EF4-FFF2-40B4-BE49-F238E27FC236}">
                <a16:creationId xmlns:a16="http://schemas.microsoft.com/office/drawing/2014/main" id="{CB06FB20-A361-4182-9E68-8523B6950720}"/>
              </a:ext>
            </a:extLst>
          </p:cNvPr>
          <p:cNvSpPr/>
          <p:nvPr/>
        </p:nvSpPr>
        <p:spPr>
          <a:xfrm>
            <a:off x="762000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22F894E0-1C01-4A6A-826D-EF036D20B5E1}"/>
              </a:ext>
            </a:extLst>
          </p:cNvPr>
          <p:cNvSpPr/>
          <p:nvPr/>
        </p:nvSpPr>
        <p:spPr>
          <a:xfrm>
            <a:off x="5410202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E7DFDB-AD30-409C-B007-A7CF9601CE42}"/>
              </a:ext>
            </a:extLst>
          </p:cNvPr>
          <p:cNvSpPr/>
          <p:nvPr/>
        </p:nvSpPr>
        <p:spPr>
          <a:xfrm>
            <a:off x="1805940" y="3553972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F29E895-08CB-43C4-9D47-844BC79146A3}"/>
              </a:ext>
            </a:extLst>
          </p:cNvPr>
          <p:cNvSpPr/>
          <p:nvPr/>
        </p:nvSpPr>
        <p:spPr>
          <a:xfrm>
            <a:off x="3886200" y="3883156"/>
            <a:ext cx="2781284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B0723-948A-43B1-AC80-F2F627D423E4}"/>
              </a:ext>
            </a:extLst>
          </p:cNvPr>
          <p:cNvSpPr/>
          <p:nvPr/>
        </p:nvSpPr>
        <p:spPr>
          <a:xfrm>
            <a:off x="4472942" y="4876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8EE6A8D-A605-4907-A271-3BE5BF21D76C}"/>
              </a:ext>
            </a:extLst>
          </p:cNvPr>
          <p:cNvSpPr/>
          <p:nvPr/>
        </p:nvSpPr>
        <p:spPr>
          <a:xfrm>
            <a:off x="1485918" y="5205984"/>
            <a:ext cx="2781284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4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Also, Network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communication patterns require </a:t>
            </a:r>
            <a:r>
              <a:rPr lang="en-US" b="1" i="1" dirty="0"/>
              <a:t>discovery</a:t>
            </a:r>
            <a:endParaRPr lang="en-US" dirty="0"/>
          </a:p>
          <a:p>
            <a:r>
              <a:rPr lang="en-US" dirty="0"/>
              <a:t>Either, the discovery of the existence of nodes</a:t>
            </a:r>
          </a:p>
          <a:p>
            <a:r>
              <a:rPr lang="en-US" dirty="0"/>
              <a:t>And/or discovery of how to communicate with a specific node</a:t>
            </a:r>
          </a:p>
        </p:txBody>
      </p:sp>
    </p:spTree>
    <p:extLst>
      <p:ext uri="{BB962C8B-B14F-4D97-AF65-F5344CB8AC3E}">
        <p14:creationId xmlns:p14="http://schemas.microsoft.com/office/powerpoint/2010/main" val="4127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Protocol?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set of rules that govern the interaction of two or more parties</a:t>
            </a:r>
          </a:p>
          <a:p>
            <a:r>
              <a:rPr lang="en-US" dirty="0"/>
              <a:t>In networking, it defines how two nodes communicate</a:t>
            </a:r>
          </a:p>
          <a:p>
            <a:pPr lvl="1"/>
            <a:r>
              <a:rPr lang="en-US" dirty="0"/>
              <a:t>When</a:t>
            </a:r>
          </a:p>
          <a:p>
            <a:pPr lvl="1"/>
            <a:r>
              <a:rPr lang="en-US" dirty="0"/>
              <a:t>What  (</a:t>
            </a:r>
            <a:r>
              <a:rPr lang="en-US" i="1" dirty="0"/>
              <a:t>including message structure)</a:t>
            </a:r>
            <a:endParaRPr lang="en-US" dirty="0"/>
          </a:p>
          <a:p>
            <a:pPr lvl="1"/>
            <a:r>
              <a:rPr lang="en-US" dirty="0"/>
              <a:t>How</a:t>
            </a:r>
          </a:p>
          <a:p>
            <a:r>
              <a:rPr lang="en-US" b="1" i="1" dirty="0"/>
              <a:t>Certain outcomes are guaranteed when the rules are followed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2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Protocol </a:t>
            </a:r>
            <a:r>
              <a:rPr lang="en-US" i="1" dirty="0"/>
              <a:t>Stacks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Object-oriented design!</a:t>
            </a:r>
          </a:p>
          <a:p>
            <a:pPr lvl="1"/>
            <a:r>
              <a:rPr lang="en-US" dirty="0"/>
              <a:t>Modularity</a:t>
            </a:r>
          </a:p>
          <a:p>
            <a:pPr lvl="1"/>
            <a:r>
              <a:rPr lang="en-US" dirty="0"/>
              <a:t>Abstraction</a:t>
            </a:r>
          </a:p>
          <a:p>
            <a:pPr lvl="1"/>
            <a:r>
              <a:rPr lang="en-US" dirty="0"/>
              <a:t>Information hiding</a:t>
            </a:r>
          </a:p>
          <a:p>
            <a:r>
              <a:rPr lang="en-US" dirty="0"/>
              <a:t>Protocols are designed in an object-oriented fashion</a:t>
            </a:r>
          </a:p>
          <a:p>
            <a:pPr lvl="1"/>
            <a:r>
              <a:rPr lang="en-US" dirty="0"/>
              <a:t>Protocols are combined to solve more complex problems</a:t>
            </a:r>
          </a:p>
          <a:p>
            <a:pPr lvl="1"/>
            <a:r>
              <a:rPr lang="en-US" dirty="0"/>
              <a:t>Each protocol should focus on one purpose/goal (High Cohesion)</a:t>
            </a:r>
          </a:p>
          <a:p>
            <a:pPr lvl="1"/>
            <a:r>
              <a:rPr lang="en-US" dirty="0"/>
              <a:t>Different component protocols can be swapped (Low coupling)</a:t>
            </a:r>
          </a:p>
          <a:p>
            <a:r>
              <a:rPr lang="en-US" dirty="0"/>
              <a:t>We call a group of protocols that work together a </a:t>
            </a:r>
            <a:r>
              <a:rPr lang="en-US" i="1" dirty="0"/>
              <a:t>protocol stack</a:t>
            </a:r>
          </a:p>
          <a:p>
            <a:r>
              <a:rPr lang="en-US" dirty="0"/>
              <a:t>In networking, a </a:t>
            </a:r>
            <a:r>
              <a:rPr lang="en-US" i="1" dirty="0"/>
              <a:t>network protocol stack </a:t>
            </a:r>
            <a:r>
              <a:rPr lang="en-US" dirty="0"/>
              <a:t>or a </a:t>
            </a:r>
            <a:r>
              <a:rPr lang="en-US" i="1" dirty="0"/>
              <a:t>network stack</a:t>
            </a:r>
          </a:p>
        </p:txBody>
      </p:sp>
    </p:spTree>
    <p:extLst>
      <p:ext uri="{BB962C8B-B14F-4D97-AF65-F5344CB8AC3E}">
        <p14:creationId xmlns:p14="http://schemas.microsoft.com/office/powerpoint/2010/main" val="4300586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3321</TotalTime>
  <Words>1885</Words>
  <Application>Microsoft Office PowerPoint</Application>
  <PresentationFormat>On-screen Show (4:3)</PresentationFormat>
  <Paragraphs>345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Rockwell</vt:lpstr>
      <vt:lpstr>Rockwell Condensed</vt:lpstr>
      <vt:lpstr>Wingdings</vt:lpstr>
      <vt:lpstr>Wood Type</vt:lpstr>
      <vt:lpstr>Networking Review (Protocols)</vt:lpstr>
      <vt:lpstr>Computing 1960-1980 (ish)</vt:lpstr>
      <vt:lpstr>Computing 1980-2000 (ish)</vt:lpstr>
      <vt:lpstr>Computing 2000 – Present</vt:lpstr>
      <vt:lpstr>Simplified Network Communication</vt:lpstr>
      <vt:lpstr>PowerPoint Presentation</vt:lpstr>
      <vt:lpstr>Also, Network Discovery</vt:lpstr>
      <vt:lpstr>What is a Protocol?</vt:lpstr>
      <vt:lpstr>Protocol Stacks</vt:lpstr>
      <vt:lpstr>Monolithic vs Modular</vt:lpstr>
      <vt:lpstr>Other Problems with Monolithic</vt:lpstr>
      <vt:lpstr>OSI Model</vt:lpstr>
      <vt:lpstr>PowerPoint Presentation</vt:lpstr>
      <vt:lpstr>The OSI Model in Practice</vt:lpstr>
      <vt:lpstr>TCP/IP Stack</vt:lpstr>
      <vt:lpstr>How does Data Move in a Stack?</vt:lpstr>
      <vt:lpstr>TCP/IP Stack Send Example</vt:lpstr>
      <vt:lpstr>Division of Labor in TCP/IP</vt:lpstr>
      <vt:lpstr>Local Network Concepts</vt:lpstr>
      <vt:lpstr>“Old” Ethernet (&lt; 10mbps)</vt:lpstr>
      <vt:lpstr>PowerPoint Presentation</vt:lpstr>
      <vt:lpstr>Modern Ethernet</vt:lpstr>
      <vt:lpstr>PowerPoint Presentation</vt:lpstr>
      <vt:lpstr>PowerPoint Presentation</vt:lpstr>
      <vt:lpstr>PowerPoint Presentation</vt:lpstr>
      <vt:lpstr>PowerPoint Presentation</vt:lpstr>
      <vt:lpstr>IP Address Mapping</vt:lpstr>
      <vt:lpstr>ARP Broadcast Discovery</vt:lpstr>
      <vt:lpstr>PowerPoint Presentation</vt:lpstr>
      <vt:lpstr>PowerPoint Presentation</vt:lpstr>
      <vt:lpstr>IP to MAC conversion</vt:lpstr>
      <vt:lpstr>Internetworking Concepts</vt:lpstr>
      <vt:lpstr>Exiting the LAN</vt:lpstr>
      <vt:lpstr>PowerPoint Presentation</vt:lpstr>
      <vt:lpstr>PowerPoint Presentation</vt:lpstr>
      <vt:lpstr>Routing Across the Internet</vt:lpstr>
      <vt:lpstr>Domain Name System (DNS)</vt:lpstr>
      <vt:lpstr>Client-Server Concepts</vt:lpstr>
      <vt:lpstr>Server Abstraction</vt:lpstr>
      <vt:lpstr>Preview of TCP/IP</vt:lpstr>
      <vt:lpstr>Meanwhile, Client Abstraction</vt:lpstr>
      <vt:lpstr>TCP/IP Again</vt:lpstr>
      <vt:lpstr>Incoming Request</vt:lpstr>
      <vt:lpstr>Request Response</vt:lpstr>
      <vt:lpstr>Server Listens to Many Requests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86</cp:revision>
  <dcterms:created xsi:type="dcterms:W3CDTF">2014-01-16T20:48:15Z</dcterms:created>
  <dcterms:modified xsi:type="dcterms:W3CDTF">2021-09-20T20:17:37Z</dcterms:modified>
</cp:coreProperties>
</file>

<file path=docProps/thumbnail.jpeg>
</file>